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1" r:id="rId5"/>
    <p:sldId id="270" r:id="rId6"/>
    <p:sldId id="262" r:id="rId7"/>
    <p:sldId id="263" r:id="rId8"/>
    <p:sldId id="275" r:id="rId9"/>
    <p:sldId id="264" r:id="rId10"/>
    <p:sldId id="274" r:id="rId11"/>
    <p:sldId id="273" r:id="rId12"/>
    <p:sldId id="269" r:id="rId13"/>
    <p:sldId id="268" r:id="rId14"/>
    <p:sldId id="27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59" autoAdjust="0"/>
    <p:restoredTop sz="94660"/>
  </p:normalViewPr>
  <p:slideViewPr>
    <p:cSldViewPr snapToGrid="0">
      <p:cViewPr varScale="1">
        <p:scale>
          <a:sx n="83" d="100"/>
          <a:sy n="83" d="100"/>
        </p:scale>
        <p:origin x="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11.jpeg>
</file>

<file path=ppt/media/image2.png>
</file>

<file path=ppt/media/image3.jpeg>
</file>

<file path=ppt/media/image4.png>
</file>

<file path=ppt/media/image5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6/8/2023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6/8/2023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ML DRIVEN HARDWARE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Differential amplifier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67BD13-AFC9-F725-4E0F-697CDCBC0F08}"/>
              </a:ext>
            </a:extLst>
          </p:cNvPr>
          <p:cNvSpPr txBox="1"/>
          <p:nvPr/>
        </p:nvSpPr>
        <p:spPr>
          <a:xfrm>
            <a:off x="7263311" y="3968263"/>
            <a:ext cx="2581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By Sajja Patel</a:t>
            </a:r>
          </a:p>
          <a:p>
            <a:r>
              <a:rPr lang="en-IN" dirty="0"/>
              <a:t>&amp;  Pavan </a:t>
            </a:r>
            <a:r>
              <a:rPr lang="en-IN" dirty="0" err="1"/>
              <a:t>Pachava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64" y="580792"/>
            <a:ext cx="7921211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Contribution	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A327685-EF9E-0834-8194-30FC42B325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901187"/>
              </p:ext>
            </p:extLst>
          </p:nvPr>
        </p:nvGraphicFramePr>
        <p:xfrm>
          <a:off x="3430249" y="1962431"/>
          <a:ext cx="2031203" cy="1888379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031203">
                  <a:extLst>
                    <a:ext uri="{9D8B030D-6E8A-4147-A177-3AD203B41FA5}">
                      <a16:colId xmlns:a16="http://schemas.microsoft.com/office/drawing/2014/main" val="2658626125"/>
                    </a:ext>
                  </a:extLst>
                </a:gridCol>
              </a:tblGrid>
              <a:tr h="470204">
                <a:tc>
                  <a:txBody>
                    <a:bodyPr/>
                    <a:lstStyle/>
                    <a:p>
                      <a:r>
                        <a:rPr lang="en-IN" dirty="0"/>
                        <a:t>SAJJA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267470"/>
                  </a:ext>
                </a:extLst>
              </a:tr>
              <a:tr h="472725">
                <a:tc>
                  <a:txBody>
                    <a:bodyPr/>
                    <a:lstStyle/>
                    <a:p>
                      <a:r>
                        <a:rPr lang="en-IN" dirty="0"/>
                        <a:t>hardware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4985663"/>
                  </a:ext>
                </a:extLst>
              </a:tr>
              <a:tr h="472725">
                <a:tc>
                  <a:txBody>
                    <a:bodyPr/>
                    <a:lstStyle/>
                    <a:p>
                      <a:r>
                        <a:rPr lang="en-IN" dirty="0"/>
                        <a:t>presentation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986629"/>
                  </a:ext>
                </a:extLst>
              </a:tr>
              <a:tr h="472725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2239404"/>
                  </a:ext>
                </a:extLst>
              </a:tr>
            </a:tbl>
          </a:graphicData>
        </a:graphic>
      </p:graphicFrame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EA1F1D3-89E9-1576-94C0-FDF9EF77E7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355862"/>
              </p:ext>
            </p:extLst>
          </p:nvPr>
        </p:nvGraphicFramePr>
        <p:xfrm>
          <a:off x="7308128" y="1957686"/>
          <a:ext cx="2031203" cy="1483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031203">
                  <a:extLst>
                    <a:ext uri="{9D8B030D-6E8A-4147-A177-3AD203B41FA5}">
                      <a16:colId xmlns:a16="http://schemas.microsoft.com/office/drawing/2014/main" val="7663231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Pavan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6240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Microcap portion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9119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presentation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3251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7268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3523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23E8C-2348-4315-6EF0-5DB5FD8D8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2353" y="2375647"/>
            <a:ext cx="11181882" cy="1935723"/>
          </a:xfrm>
        </p:spPr>
        <p:txBody>
          <a:bodyPr/>
          <a:lstStyle/>
          <a:p>
            <a:r>
              <a:rPr lang="en-IN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91550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64" y="580792"/>
            <a:ext cx="7921211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AMPLIFIER OR differential amplifier?  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4864" y="1914525"/>
            <a:ext cx="8959436" cy="3903525"/>
          </a:xfrm>
        </p:spPr>
        <p:txBody>
          <a:bodyPr>
            <a:normAutofit/>
          </a:bodyPr>
          <a:lstStyle/>
          <a:p>
            <a:pPr algn="l"/>
            <a:r>
              <a:rPr lang="en-US" sz="18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Amplifier</a:t>
            </a:r>
            <a:r>
              <a:rPr lang="en-US" sz="1800" dirty="0"/>
              <a:t>: an amplifier is a device that </a:t>
            </a:r>
            <a:r>
              <a:rPr lang="en-US" sz="1800" u="sng" dirty="0"/>
              <a:t>accepts the input signal and produces an output signal </a:t>
            </a:r>
            <a:r>
              <a:rPr lang="en-US" sz="1800" dirty="0"/>
              <a:t>proportional to the input.</a:t>
            </a:r>
          </a:p>
          <a:p>
            <a:pPr algn="l"/>
            <a:r>
              <a:rPr lang="en-US" sz="18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Differential amplifier</a:t>
            </a:r>
            <a:r>
              <a:rPr lang="en-US" sz="1800" dirty="0"/>
              <a:t>: an amplifier that </a:t>
            </a:r>
            <a:r>
              <a:rPr lang="en-US" sz="1800" u="sng" dirty="0"/>
              <a:t>amplifies the difference between two signals </a:t>
            </a:r>
            <a:r>
              <a:rPr lang="en-US" sz="1800" dirty="0"/>
              <a:t>is called a differential amplifier.</a:t>
            </a:r>
          </a:p>
          <a:p>
            <a:pPr algn="l"/>
            <a:r>
              <a:rPr lang="en-US" sz="1800" dirty="0"/>
              <a:t>ADVANTAGES OF DIFFERENTIAL AMPLIFIER-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dirty="0"/>
              <a:t>Excellent stability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dirty="0"/>
              <a:t>Immune to noise and interference signals.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US" sz="1800" dirty="0"/>
              <a:t>Used in most of the analog circuits ranging from dc to high-frequency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2730970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64" y="580792"/>
            <a:ext cx="7921211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What is a differential amplifier?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4864" y="1914525"/>
            <a:ext cx="8959436" cy="390352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b="0" i="0" dirty="0">
                <a:effectLst/>
                <a:latin typeface="Arial" panose="020B0604020202020204" pitchFamily="34" charset="0"/>
              </a:rPr>
              <a:t>When two inputs are applied at the two terminals the </a:t>
            </a:r>
            <a:r>
              <a:rPr lang="en-US" sz="1800" b="1" i="0" dirty="0">
                <a:effectLst/>
                <a:latin typeface="Arial" panose="020B0604020202020204" pitchFamily="34" charset="0"/>
              </a:rPr>
              <a:t>voltage difference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 produced resultantly will be</a:t>
            </a:r>
            <a:r>
              <a:rPr lang="en-US" sz="1800" b="1" i="0" dirty="0">
                <a:effectLst/>
                <a:latin typeface="Arial" panose="020B0604020202020204" pitchFamily="34" charset="0"/>
              </a:rPr>
              <a:t> proportional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 to the </a:t>
            </a:r>
            <a:r>
              <a:rPr lang="en-US" sz="1800" b="1" i="0" dirty="0">
                <a:effectLst/>
                <a:latin typeface="Arial" panose="020B0604020202020204" pitchFamily="34" charset="0"/>
              </a:rPr>
              <a:t>difference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 of the two </a:t>
            </a:r>
            <a:r>
              <a:rPr lang="en-US" sz="1800" b="1" i="0" dirty="0">
                <a:effectLst/>
                <a:latin typeface="Arial" panose="020B0604020202020204" pitchFamily="34" charset="0"/>
              </a:rPr>
              <a:t>applied input signals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. A differential amplifier behaves as a </a:t>
            </a:r>
            <a:r>
              <a:rPr lang="en-US" sz="1800" b="1" i="0" dirty="0">
                <a:effectLst/>
                <a:latin typeface="Arial" panose="020B0604020202020204" pitchFamily="34" charset="0"/>
              </a:rPr>
              <a:t>subtractor circuit</a:t>
            </a:r>
            <a:r>
              <a:rPr lang="en-US" sz="1800" b="0" i="0" dirty="0">
                <a:effectLst/>
                <a:latin typeface="Arial" panose="020B0604020202020204" pitchFamily="34" charset="0"/>
              </a:rPr>
              <a:t>, that basically subtracts the two input signals. </a:t>
            </a:r>
          </a:p>
          <a:p>
            <a:pPr>
              <a:lnSpc>
                <a:spcPct val="110000"/>
              </a:lnSpc>
            </a:pPr>
            <a:r>
              <a:rPr lang="en-US" sz="1800" b="0" i="0" dirty="0">
                <a:effectLst/>
                <a:latin typeface="Arial" panose="020B0604020202020204" pitchFamily="34" charset="0"/>
              </a:rPr>
              <a:t>The differential amplifier can be constructed by making use of </a:t>
            </a:r>
            <a:r>
              <a:rPr lang="en-US" sz="1800" b="1" i="0" dirty="0">
                <a:effectLst/>
                <a:latin typeface="Arial" panose="020B0604020202020204" pitchFamily="34" charset="0"/>
              </a:rPr>
              <a:t>BJTs and FETs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8E7E36-D6ED-D229-AC6C-6F3DD5B7C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8893" y="3806825"/>
            <a:ext cx="4792771" cy="242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64" y="580792"/>
            <a:ext cx="7921211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Basic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4864" y="1914525"/>
            <a:ext cx="8959436" cy="3903525"/>
          </a:xfrm>
        </p:spPr>
        <p:txBody>
          <a:bodyPr>
            <a:normAutofit/>
          </a:bodyPr>
          <a:lstStyle/>
          <a:p>
            <a:pPr algn="l"/>
            <a:r>
              <a:rPr lang="en-US" sz="1800" dirty="0"/>
              <a:t>We have build a differential amplifier.</a:t>
            </a:r>
          </a:p>
          <a:p>
            <a:pPr algn="l"/>
            <a:r>
              <a:rPr lang="en-US" sz="1800" dirty="0"/>
              <a:t>We built the entire differential amplifier circuit with the help of a software named- </a:t>
            </a:r>
            <a:r>
              <a:rPr lang="en-US" sz="1800" dirty="0" err="1"/>
              <a:t>MicroCap</a:t>
            </a:r>
            <a:r>
              <a:rPr lang="en-US" sz="1800" dirty="0"/>
              <a:t>.</a:t>
            </a:r>
          </a:p>
          <a:p>
            <a:pPr algn="l"/>
            <a:r>
              <a:rPr lang="en-US" sz="1800" dirty="0"/>
              <a:t>After that we took readings for variation of output voltage according to input and different temperatures and amplitude.</a:t>
            </a:r>
          </a:p>
          <a:p>
            <a:pPr algn="l"/>
            <a:r>
              <a:rPr lang="en-US" sz="1800" dirty="0"/>
              <a:t>we will make an ML model on this data using an appropriate algorithm.</a:t>
            </a:r>
          </a:p>
        </p:txBody>
      </p:sp>
    </p:spTree>
    <p:extLst>
      <p:ext uri="{BB962C8B-B14F-4D97-AF65-F5344CB8AC3E}">
        <p14:creationId xmlns:p14="http://schemas.microsoft.com/office/powerpoint/2010/main" val="258709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64" y="580792"/>
            <a:ext cx="7921211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Basic implementation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075AA45-3A4D-D9E8-DF4C-CCF687719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670797" y="1739434"/>
            <a:ext cx="4008610" cy="46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348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933" y="301017"/>
            <a:ext cx="7921211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Circuit design (micro-CAP)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A66967-1DA9-83E2-1680-528E987C61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734932" y="1514484"/>
            <a:ext cx="7421474" cy="4829425"/>
          </a:xfrm>
        </p:spPr>
      </p:pic>
    </p:spTree>
    <p:extLst>
      <p:ext uri="{BB962C8B-B14F-4D97-AF65-F5344CB8AC3E}">
        <p14:creationId xmlns:p14="http://schemas.microsoft.com/office/powerpoint/2010/main" val="3003972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2606" y="298941"/>
            <a:ext cx="7921211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Hardware implementation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B4BC169-8C92-EAA1-6650-593B7F780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960514" y="1549401"/>
            <a:ext cx="8875810" cy="39719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91317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4920" y="166080"/>
            <a:ext cx="7921211" cy="147857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Hardware implementation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A8C4811-51B3-09D5-10E2-67E76AE2C6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997731" y="1390117"/>
            <a:ext cx="9139515" cy="40899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94413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8B8CA-0087-4A49-85D7-A968A1D13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23411"/>
          </a:xfrm>
        </p:spPr>
        <p:txBody>
          <a:bodyPr/>
          <a:lstStyle/>
          <a:p>
            <a:r>
              <a:rPr lang="en-IN" dirty="0"/>
              <a:t>Observations/readings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4E3D6-4B2E-D903-A652-E01AFFAA3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443317"/>
            <a:ext cx="9905999" cy="3971366"/>
          </a:xfrm>
        </p:spPr>
        <p:txBody>
          <a:bodyPr>
            <a:normAutofit/>
          </a:bodyPr>
          <a:lstStyle/>
          <a:p>
            <a:r>
              <a:rPr lang="en-IN" sz="1800" dirty="0"/>
              <a:t>We varied temperature and amplitude over a range of 0-40 </a:t>
            </a:r>
            <a:r>
              <a:rPr lang="en-IN" sz="1800" dirty="0" err="1"/>
              <a:t>deg</a:t>
            </a:r>
            <a:r>
              <a:rPr lang="en-IN" sz="1800" dirty="0"/>
              <a:t> </a:t>
            </a:r>
            <a:r>
              <a:rPr lang="en-IN" sz="1800" dirty="0" err="1"/>
              <a:t>Celcius</a:t>
            </a:r>
            <a:r>
              <a:rPr lang="en-IN" sz="1800" dirty="0"/>
              <a:t> and 0.001-0.006m respectively and obtained multiple data sets.(given below)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19FF5A5-1564-DC13-5404-90E314F30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606" y="2259106"/>
            <a:ext cx="2667000" cy="44257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A61DE2-EAD0-31A9-7426-66686AB5C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265" y="2259105"/>
            <a:ext cx="1851212" cy="44429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C2A040-D13E-4033-4446-DA8171577A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739"/>
          <a:stretch/>
        </p:blipFill>
        <p:spPr>
          <a:xfrm>
            <a:off x="8446996" y="2209087"/>
            <a:ext cx="1759790" cy="454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6524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470</TotalTime>
  <Words>256</Words>
  <Application>Microsoft Office PowerPoint</Application>
  <PresentationFormat>Widescreen</PresentationFormat>
  <Paragraphs>33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Tw Cen MT</vt:lpstr>
      <vt:lpstr>Circuit</vt:lpstr>
      <vt:lpstr>ML DRIVEN HARDWARE</vt:lpstr>
      <vt:lpstr>AMPLIFIER OR differential amplifier?  Why?</vt:lpstr>
      <vt:lpstr>What is a differential amplifier?</vt:lpstr>
      <vt:lpstr>Basic implementation</vt:lpstr>
      <vt:lpstr>Basic implementation</vt:lpstr>
      <vt:lpstr>Circuit design (micro-CAP)</vt:lpstr>
      <vt:lpstr>Hardware implementation</vt:lpstr>
      <vt:lpstr>Hardware implementation</vt:lpstr>
      <vt:lpstr>Observations/readings</vt:lpstr>
      <vt:lpstr>Contribution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ML DRIVEN HARDWARE</dc:title>
  <dc:creator>sajja patel</dc:creator>
  <cp:lastModifiedBy>sajja patel</cp:lastModifiedBy>
  <cp:revision>5</cp:revision>
  <dcterms:created xsi:type="dcterms:W3CDTF">2022-11-12T06:31:32Z</dcterms:created>
  <dcterms:modified xsi:type="dcterms:W3CDTF">2023-06-08T11:39:47Z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